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753600" cy="7315200"/>
  <p:notesSz cx="6858000" cy="9144000"/>
  <p:embeddedFontLst>
    <p:embeddedFont>
      <p:font typeface="Celandine" charset="1" panose="00000500000000000000"/>
      <p:regular r:id="rId26"/>
    </p:embeddedFont>
    <p:embeddedFont>
      <p:font typeface="TAN Grandeur" charset="1" panose="00000000000000000000"/>
      <p:regular r:id="rId27"/>
    </p:embeddedFont>
    <p:embeddedFont>
      <p:font typeface="Sego" charset="1" panose="00000000000000000000"/>
      <p:regular r:id="rId28"/>
    </p:embeddedFont>
    <p:embeddedFont>
      <p:font typeface="Poppins Bold" charset="1" panose="02000000000000000000"/>
      <p:regular r:id="rId29"/>
    </p:embeddedFont>
    <p:embeddedFont>
      <p:font typeface="Apricots" charset="1" panose="00000000000000000000"/>
      <p:regular r:id="rId30"/>
    </p:embeddedFont>
    <p:embeddedFont>
      <p:font typeface="Arimo" charset="1" panose="020B0604020202020204"/>
      <p:regular r:id="rId31"/>
    </p:embeddedFont>
    <p:embeddedFont>
      <p:font typeface="Neue Montreal" charset="1" panose="00000400000000000000"/>
      <p:regular r:id="rId32"/>
    </p:embeddedFont>
    <p:embeddedFont>
      <p:font typeface="Neue Montreal Bold" charset="1" panose="00000400000000000000"/>
      <p:regular r:id="rId33"/>
    </p:embeddedFont>
    <p:embeddedFont>
      <p:font typeface="Alice" charset="1" panose="00000500000000000000"/>
      <p:regular r:id="rId34"/>
    </p:embeddedFont>
    <p:embeddedFont>
      <p:font typeface="Poppins Medium" charset="1" panose="02000000000000000000"/>
      <p:regular r:id="rId35"/>
    </p:embeddedFont>
    <p:embeddedFont>
      <p:font typeface="Anton" charset="1" panose="00000500000000000000"/>
      <p:regular r:id="rId36"/>
    </p:embeddedFont>
    <p:embeddedFont>
      <p:font typeface="Gabriel Sans Condensed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OoaHwvYo.mp4" Type="http://schemas.openxmlformats.org/officeDocument/2006/relationships/video"/><Relationship Id="rId4" Target="../media/VAGOoaHwvYo.mp4" Type="http://schemas.microsoft.com/office/2007/relationships/media"/><Relationship Id="rId5" Target="https://drive.google.com/file/d/1EviT_KTtazPpGa15RftogaDDEU5XmCmC/view?usp=drivesdk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64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132" y="-1198144"/>
            <a:ext cx="9274405" cy="927440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6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633980" y="731520"/>
            <a:ext cx="7427585" cy="5554818"/>
          </a:xfrm>
          <a:custGeom>
            <a:avLst/>
            <a:gdLst/>
            <a:ahLst/>
            <a:cxnLst/>
            <a:rect r="r" b="b" t="t" l="l"/>
            <a:pathLst>
              <a:path h="5554818" w="7427585">
                <a:moveTo>
                  <a:pt x="0" y="0"/>
                </a:moveTo>
                <a:lnTo>
                  <a:pt x="7427586" y="0"/>
                </a:lnTo>
                <a:lnTo>
                  <a:pt x="7427586" y="5554818"/>
                </a:lnTo>
                <a:lnTo>
                  <a:pt x="0" y="5554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76800" y="3094354"/>
            <a:ext cx="5478103" cy="1741801"/>
            <a:chOff x="0" y="0"/>
            <a:chExt cx="7304137" cy="23224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7304137" cy="1414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91"/>
                </a:lnSpc>
              </a:pPr>
              <a:r>
                <a:rPr lang="en-US" sz="7445" spc="-126">
                  <a:solidFill>
                    <a:srgbClr val="F3DBAB"/>
                  </a:solidFill>
                  <a:latin typeface="Celandine"/>
                  <a:ea typeface="Celandine"/>
                  <a:cs typeface="Celandine"/>
                  <a:sym typeface="Celandine"/>
                </a:rPr>
                <a:t>HAVMOR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60601"/>
              <a:ext cx="7101236" cy="46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22871" y="4399243"/>
            <a:ext cx="6185960" cy="74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118">
                <a:solidFill>
                  <a:srgbClr val="CCC39B"/>
                </a:solidFill>
                <a:latin typeface="TAN Grandeur"/>
                <a:ea typeface="TAN Grandeur"/>
                <a:cs typeface="TAN Grandeur"/>
                <a:sym typeface="TAN Grandeur"/>
              </a:rPr>
              <a:t>Icecreams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8A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3859" y="-103105"/>
            <a:ext cx="8376412" cy="7931071"/>
            <a:chOff x="0" y="0"/>
            <a:chExt cx="11168549" cy="105747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8938" r="0" b="28938"/>
            <a:stretch>
              <a:fillRect/>
            </a:stretch>
          </p:blipFill>
          <p:spPr>
            <a:xfrm flipH="false" flipV="false">
              <a:off x="0" y="0"/>
              <a:ext cx="11168549" cy="704984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3778" r="24902" b="38298"/>
            <a:stretch>
              <a:fillRect/>
            </a:stretch>
          </p:blipFill>
          <p:spPr>
            <a:xfrm flipH="false" flipV="false">
              <a:off x="0" y="7049841"/>
              <a:ext cx="5584275" cy="352492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32246" r="0" b="32246"/>
            <a:stretch>
              <a:fillRect/>
            </a:stretch>
          </p:blipFill>
          <p:spPr>
            <a:xfrm flipH="false" flipV="false">
              <a:off x="5584275" y="7049841"/>
              <a:ext cx="5584275" cy="352492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2573956" y="-783981"/>
            <a:ext cx="8611947" cy="86119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14954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1386991" y="1374036"/>
            <a:ext cx="2187428" cy="112769"/>
          </a:xfrm>
          <a:prstGeom prst="rect">
            <a:avLst/>
          </a:prstGeom>
          <a:solidFill>
            <a:srgbClr val="AB8A8A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0" y="349650"/>
            <a:ext cx="5495490" cy="65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6"/>
              </a:lnSpc>
              <a:spcBef>
                <a:spcPct val="0"/>
              </a:spcBef>
            </a:pPr>
            <a:r>
              <a:rPr lang="en-US" sz="3637" spc="250">
                <a:solidFill>
                  <a:srgbClr val="A6A6A6"/>
                </a:solidFill>
                <a:latin typeface="Sego"/>
                <a:ea typeface="Sego"/>
                <a:cs typeface="Sego"/>
                <a:sym typeface="Sego"/>
              </a:rPr>
              <a:t>On page optimization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3781" y="1791605"/>
            <a:ext cx="5061709" cy="54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~Meta description- Enticing Copy: Craft descriptions that highlight unique selling points.</a:t>
            </a: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~Content optimization- Ensure each product page has a detailed description, highlighting the taste, ingredients, and any special features of the ice cream.</a:t>
            </a: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~Image optimization </a:t>
            </a: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~Mobile optimization</a:t>
            </a: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~Internal linking </a:t>
            </a:r>
          </a:p>
          <a:p>
            <a:pPr algn="l">
              <a:lnSpc>
                <a:spcPts val="3119"/>
              </a:lnSpc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~Page speed 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079" spc="143">
                <a:solidFill>
                  <a:srgbClr val="897A7A"/>
                </a:solidFill>
                <a:latin typeface="Celandine"/>
                <a:ea typeface="Celandine"/>
                <a:cs typeface="Celandine"/>
                <a:sym typeface="Celandine"/>
              </a:rPr>
              <a:t>~Local SEO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8A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49277" y="784031"/>
            <a:ext cx="7095625" cy="57471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017" y="2767445"/>
            <a:ext cx="3760562" cy="2952702"/>
            <a:chOff x="0" y="0"/>
            <a:chExt cx="5014083" cy="39369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501408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26"/>
                </a:lnSpc>
              </a:pPr>
              <a:r>
                <a:rPr lang="en-US" sz="4022" spc="120">
                  <a:solidFill>
                    <a:srgbClr val="FFF6EE"/>
                  </a:solidFill>
                  <a:latin typeface="Apricots"/>
                  <a:ea typeface="Apricots"/>
                  <a:cs typeface="Apricots"/>
                  <a:sym typeface="Apricots"/>
                </a:rPr>
                <a:t>HAVMOR SALES RANGES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861895"/>
              <a:ext cx="1284018" cy="121406"/>
            </a:xfrm>
            <a:prstGeom prst="rect">
              <a:avLst/>
            </a:prstGeom>
            <a:solidFill>
              <a:srgbClr val="FFF6E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507925"/>
              <a:ext cx="4182937" cy="429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-528320" y="6397768"/>
            <a:ext cx="10535920" cy="1109515"/>
          </a:xfrm>
          <a:prstGeom prst="rect">
            <a:avLst/>
          </a:prstGeom>
          <a:solidFill>
            <a:srgbClr val="513A45"/>
          </a:solidFill>
        </p:spPr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8A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2284" y="0"/>
            <a:ext cx="3566991" cy="4390143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2"/>
              <a:stretch>
                <a:fillRect l="-6294" t="-11736" r="-7811" b="-415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7159938" y="4123001"/>
            <a:ext cx="2593662" cy="3192199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440148" y="19069"/>
                  </a:moveTo>
                  <a:cubicBezTo>
                    <a:pt x="406291" y="7555"/>
                    <a:pt x="367800" y="0"/>
                    <a:pt x="330022" y="0"/>
                  </a:cubicBezTo>
                  <a:cubicBezTo>
                    <a:pt x="292243" y="0"/>
                    <a:pt x="255891" y="6477"/>
                    <a:pt x="222391" y="17991"/>
                  </a:cubicBezTo>
                  <a:cubicBezTo>
                    <a:pt x="221677" y="18350"/>
                    <a:pt x="220965" y="18350"/>
                    <a:pt x="220252" y="18710"/>
                  </a:cubicBezTo>
                  <a:cubicBezTo>
                    <a:pt x="94445" y="64765"/>
                    <a:pt x="1782" y="186379"/>
                    <a:pt x="0" y="328502"/>
                  </a:cubicBezTo>
                  <a:lnTo>
                    <a:pt x="0" y="812800"/>
                  </a:lnTo>
                  <a:lnTo>
                    <a:pt x="660400" y="812800"/>
                  </a:lnTo>
                  <a:lnTo>
                    <a:pt x="660400" y="328861"/>
                  </a:lnTo>
                  <a:cubicBezTo>
                    <a:pt x="658618" y="185660"/>
                    <a:pt x="567381" y="64045"/>
                    <a:pt x="440148" y="19069"/>
                  </a:cubicBezTo>
                  <a:close/>
                </a:path>
              </a:pathLst>
            </a:custGeom>
            <a:blipFill>
              <a:blip r:embed="rId3"/>
              <a:stretch>
                <a:fillRect l="-4988" t="-24506" r="0" b="-344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90936" y="645795"/>
            <a:ext cx="7962664" cy="113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3073">
                <a:solidFill>
                  <a:srgbClr val="1C3720"/>
                </a:solidFill>
                <a:latin typeface="TAN Grandeur"/>
                <a:ea typeface="TAN Grandeur"/>
                <a:cs typeface="TAN Grandeur"/>
                <a:sym typeface="TAN Grandeur"/>
              </a:rPr>
              <a:t>Content ideas and marketing strategy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5660" y="2447299"/>
            <a:ext cx="4742537" cy="417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1.Featured flavor of the month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2.Ice cream creation stories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3.Recipe Blog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4.Customer Spotlights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5.seasonal specials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6.Meet the team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7.Sustainability practices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8.Ice cream facts </a:t>
            </a:r>
          </a:p>
          <a:p>
            <a:pPr algn="l">
              <a:lnSpc>
                <a:spcPts val="3333"/>
              </a:lnSpc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9.Interactive campaigns </a:t>
            </a:r>
          </a:p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sz="2222" spc="15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10. Events and collaborations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3A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6418" y="0"/>
            <a:ext cx="3087182" cy="3799609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2"/>
              <a:stretch>
                <a:fillRect l="-2060" t="0" r="-20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3502646"/>
            <a:ext cx="3097700" cy="3812554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-10799999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440148" y="19069"/>
                  </a:moveTo>
                  <a:cubicBezTo>
                    <a:pt x="406291" y="7555"/>
                    <a:pt x="367800" y="0"/>
                    <a:pt x="330022" y="0"/>
                  </a:cubicBezTo>
                  <a:cubicBezTo>
                    <a:pt x="292243" y="0"/>
                    <a:pt x="255891" y="6477"/>
                    <a:pt x="222391" y="17991"/>
                  </a:cubicBezTo>
                  <a:cubicBezTo>
                    <a:pt x="221677" y="18350"/>
                    <a:pt x="220965" y="18350"/>
                    <a:pt x="220252" y="18710"/>
                  </a:cubicBezTo>
                  <a:cubicBezTo>
                    <a:pt x="94445" y="64765"/>
                    <a:pt x="1782" y="186379"/>
                    <a:pt x="0" y="328502"/>
                  </a:cubicBezTo>
                  <a:lnTo>
                    <a:pt x="0" y="812800"/>
                  </a:lnTo>
                  <a:lnTo>
                    <a:pt x="660400" y="812800"/>
                  </a:lnTo>
                  <a:lnTo>
                    <a:pt x="660400" y="328861"/>
                  </a:lnTo>
                  <a:cubicBezTo>
                    <a:pt x="658618" y="185660"/>
                    <a:pt x="567381" y="64045"/>
                    <a:pt x="440148" y="19069"/>
                  </a:cubicBezTo>
                  <a:close/>
                </a:path>
              </a:pathLst>
            </a:custGeom>
            <a:blipFill>
              <a:blip r:embed="rId3"/>
              <a:stretch>
                <a:fillRect l="-965" t="0" r="-221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97700" y="2309150"/>
            <a:ext cx="3311227" cy="119566"/>
            <a:chOff x="0" y="0"/>
            <a:chExt cx="1117362" cy="403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7363" cy="40347"/>
            </a:xfrm>
            <a:custGeom>
              <a:avLst/>
              <a:gdLst/>
              <a:ahLst/>
              <a:cxnLst/>
              <a:rect r="r" b="b" t="t" l="l"/>
              <a:pathLst>
                <a:path h="40347" w="1117363">
                  <a:moveTo>
                    <a:pt x="0" y="0"/>
                  </a:moveTo>
                  <a:lnTo>
                    <a:pt x="1117363" y="0"/>
                  </a:lnTo>
                  <a:lnTo>
                    <a:pt x="1117363" y="40347"/>
                  </a:lnTo>
                  <a:lnTo>
                    <a:pt x="0" y="40347"/>
                  </a:lnTo>
                  <a:close/>
                </a:path>
              </a:pathLst>
            </a:custGeom>
            <a:solidFill>
              <a:srgbClr val="AB8A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17362" cy="107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13143" y="4606399"/>
            <a:ext cx="1605049" cy="1605049"/>
          </a:xfrm>
          <a:custGeom>
            <a:avLst/>
            <a:gdLst/>
            <a:ahLst/>
            <a:cxnLst/>
            <a:rect r="r" b="b" t="t" l="l"/>
            <a:pathLst>
              <a:path h="1605049" w="1605049">
                <a:moveTo>
                  <a:pt x="0" y="0"/>
                </a:moveTo>
                <a:lnTo>
                  <a:pt x="1605048" y="0"/>
                </a:lnTo>
                <a:lnTo>
                  <a:pt x="1605048" y="1605048"/>
                </a:lnTo>
                <a:lnTo>
                  <a:pt x="0" y="1605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702792" y="38203"/>
            <a:ext cx="11642023" cy="203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>
                <a:solidFill>
                  <a:srgbClr val="FFF6EE"/>
                </a:solidFill>
                <a:latin typeface="Celandine"/>
                <a:ea typeface="Celandine"/>
                <a:cs typeface="Celandine"/>
                <a:sym typeface="Celandine"/>
              </a:rPr>
              <a:t>Marketing </a:t>
            </a:r>
          </a:p>
          <a:p>
            <a:pPr algn="ctr">
              <a:lnSpc>
                <a:spcPts val="8107"/>
              </a:lnSpc>
            </a:pPr>
            <a:r>
              <a:rPr lang="en-US" sz="5791">
                <a:solidFill>
                  <a:srgbClr val="FFF6EE"/>
                </a:solidFill>
                <a:latin typeface="Celandine"/>
                <a:ea typeface="Celandine"/>
                <a:cs typeface="Celandine"/>
                <a:sym typeface="Celandine"/>
              </a:rPr>
              <a:t>            strategies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83751" y="3063199"/>
            <a:ext cx="5638329" cy="376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1.Social media campaigns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2.Influencer partnerships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3.Content marketing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4.Email marketing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5.Local partnerships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6.Events and sampling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7.Loyalty programs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8.Retail promotions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9.Customer Engagement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10.Sustainability messaging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FFF6EE"/>
                </a:solidFill>
                <a:latin typeface="Sego"/>
                <a:ea typeface="Sego"/>
                <a:cs typeface="Sego"/>
                <a:sym typeface="Sego"/>
              </a:rPr>
              <a:t>11.Geotargeted ads</a:t>
            </a:r>
          </a:p>
        </p:txBody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974" y="-320113"/>
            <a:ext cx="7955426" cy="7955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8A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8700" y="5355130"/>
            <a:ext cx="3699304" cy="1389502"/>
            <a:chOff x="0" y="0"/>
            <a:chExt cx="4932405" cy="18526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76850" y="0"/>
              <a:ext cx="3978706" cy="8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6"/>
                </a:lnSpc>
              </a:pPr>
              <a:r>
                <a:rPr lang="en-US" sz="4022" spc="120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80 </a:t>
              </a:r>
              <a:r>
                <a:rPr lang="en-US" sz="4022" spc="120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years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26185"/>
              <a:ext cx="4932405" cy="8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234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SUCCESSFULLY RUNNING SINCE 1944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1029270"/>
            <a:ext cx="9264293" cy="193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5213">
                <a:solidFill>
                  <a:srgbClr val="1C3720"/>
                </a:solidFill>
                <a:latin typeface="TAN Grandeur"/>
                <a:ea typeface="TAN Grandeur"/>
                <a:cs typeface="TAN Grandeur"/>
                <a:sym typeface="TAN Grandeur"/>
              </a:rPr>
              <a:t>Content creation and curation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0864" y="3519287"/>
            <a:ext cx="5226005" cy="132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7339" spc="506">
                <a:solidFill>
                  <a:srgbClr val="513A45"/>
                </a:solidFill>
                <a:latin typeface="TAN Grandeur"/>
                <a:ea typeface="TAN Grandeur"/>
                <a:cs typeface="TAN Grandeur"/>
                <a:sym typeface="TAN Grandeur"/>
              </a:rPr>
              <a:t>Havmor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5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823" y="1755759"/>
            <a:ext cx="5096058" cy="5264037"/>
          </a:xfrm>
          <a:custGeom>
            <a:avLst/>
            <a:gdLst/>
            <a:ahLst/>
            <a:cxnLst/>
            <a:rect r="r" b="b" t="t" l="l"/>
            <a:pathLst>
              <a:path h="5264037" w="5096058">
                <a:moveTo>
                  <a:pt x="0" y="0"/>
                </a:moveTo>
                <a:lnTo>
                  <a:pt x="5096059" y="0"/>
                </a:lnTo>
                <a:lnTo>
                  <a:pt x="5096059" y="5264036"/>
                </a:lnTo>
                <a:lnTo>
                  <a:pt x="0" y="526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631" r="0" b="-50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5326" y="464162"/>
            <a:ext cx="3496371" cy="2040964"/>
          </a:xfrm>
          <a:custGeom>
            <a:avLst/>
            <a:gdLst/>
            <a:ahLst/>
            <a:cxnLst/>
            <a:rect r="r" b="b" t="t" l="l"/>
            <a:pathLst>
              <a:path h="2040964" w="3496371">
                <a:moveTo>
                  <a:pt x="0" y="0"/>
                </a:moveTo>
                <a:lnTo>
                  <a:pt x="3496370" y="0"/>
                </a:lnTo>
                <a:lnTo>
                  <a:pt x="3496370" y="2040964"/>
                </a:lnTo>
                <a:lnTo>
                  <a:pt x="0" y="20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41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5326" y="2739105"/>
            <a:ext cx="3496371" cy="1836989"/>
          </a:xfrm>
          <a:custGeom>
            <a:avLst/>
            <a:gdLst/>
            <a:ahLst/>
            <a:cxnLst/>
            <a:rect r="r" b="b" t="t" l="l"/>
            <a:pathLst>
              <a:path h="1836989" w="3496371">
                <a:moveTo>
                  <a:pt x="0" y="0"/>
                </a:moveTo>
                <a:lnTo>
                  <a:pt x="3496370" y="0"/>
                </a:lnTo>
                <a:lnTo>
                  <a:pt x="3496370" y="1836990"/>
                </a:lnTo>
                <a:lnTo>
                  <a:pt x="0" y="1836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574" r="0" b="-350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4767" y="1220524"/>
            <a:ext cx="3828654" cy="45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466" spc="170">
                <a:solidFill>
                  <a:srgbClr val="AB8A8A"/>
                </a:solidFill>
                <a:latin typeface="Celandine"/>
                <a:ea typeface="Celandine"/>
                <a:cs typeface="Celandine"/>
                <a:sym typeface="Celandine"/>
              </a:rPr>
              <a:t>@havmor_smartinternz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1823" y="79660"/>
            <a:ext cx="5096058" cy="111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7"/>
              </a:lnSpc>
              <a:spcBef>
                <a:spcPct val="0"/>
              </a:spcBef>
            </a:pPr>
            <a:r>
              <a:rPr lang="en-US" sz="6158" spc="424">
                <a:solidFill>
                  <a:srgbClr val="AB8A8A"/>
                </a:solidFill>
                <a:latin typeface="Apricots"/>
                <a:ea typeface="Apricots"/>
                <a:cs typeface="Apricots"/>
                <a:sym typeface="Apricots"/>
              </a:rPr>
              <a:t>Post creation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5326" y="4781686"/>
            <a:ext cx="3569310" cy="223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  <a:spcBef>
                <a:spcPct val="0"/>
              </a:spcBef>
            </a:pPr>
            <a:r>
              <a:rPr lang="en-US" sz="1705" spc="117">
                <a:solidFill>
                  <a:srgbClr val="AB8A8A"/>
                </a:solidFill>
                <a:latin typeface="Celandine"/>
                <a:ea typeface="Celandine"/>
                <a:cs typeface="Celandine"/>
                <a:sym typeface="Celandine"/>
              </a:rPr>
              <a:t>In sum, post creation is a critical aspect of digital marketing and brand management, helping to maintain a presence, engage with an audience, and drive business objectives.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715" r="0" b="2145"/>
          <a:stretch>
            <a:fillRect/>
          </a:stretch>
        </p:blipFill>
        <p:spPr>
          <a:xfrm flipH="false" flipV="false" rot="0">
            <a:off x="1172161" y="1558209"/>
            <a:ext cx="7360332" cy="38571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238" y="364966"/>
            <a:ext cx="6802212" cy="6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583" spc="247">
                <a:solidFill>
                  <a:srgbClr val="000000"/>
                </a:solidFill>
                <a:latin typeface="TAN Grandeur"/>
                <a:ea typeface="TAN Grandeur"/>
                <a:cs typeface="TAN Grandeur"/>
                <a:sym typeface="TAN Grandeur"/>
              </a:rPr>
              <a:t>Design/video editing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238" y="5682080"/>
            <a:ext cx="910923" cy="53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2910" spc="200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Link: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252833"/>
            <a:ext cx="9500158" cy="6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5"/>
              </a:lnSpc>
              <a:spcBef>
                <a:spcPct val="0"/>
              </a:spcBef>
            </a:pPr>
            <a:r>
              <a:rPr lang="en-US" sz="1596" spc="110" u="sng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  <a:hlinkClick r:id="rId5" tooltip="https://drive.google.com/file/d/1EviT_KTtazPpGa15RftogaDDEU5XmCmC/view?usp=drivesdk"/>
              </a:rPr>
              <a:t>https://drive.google.com/file/d/1EviT_KTtazPpGa15RftogaDDEU5XmCmC/view?usp=drivesdk</a:t>
            </a:r>
          </a:p>
        </p:txBody>
      </p:sp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3A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71261" y="482776"/>
            <a:ext cx="6603553" cy="1659755"/>
            <a:chOff x="0" y="0"/>
            <a:chExt cx="8804738" cy="22130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8804738" cy="2000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088"/>
                </a:lnSpc>
              </a:pPr>
              <a:r>
                <a:rPr lang="en-US" sz="4349" spc="130">
                  <a:solidFill>
                    <a:srgbClr val="AB8A8A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Social media ad campaign 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6157567" y="2095176"/>
              <a:ext cx="2647170" cy="117831"/>
            </a:xfrm>
            <a:prstGeom prst="rect">
              <a:avLst/>
            </a:prstGeom>
            <a:solidFill>
              <a:srgbClr val="AB8A8A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2565" y="2629580"/>
            <a:ext cx="1991360" cy="1991360"/>
          </a:xfrm>
          <a:custGeom>
            <a:avLst/>
            <a:gdLst/>
            <a:ahLst/>
            <a:cxnLst/>
            <a:rect r="r" b="b" t="t" l="l"/>
            <a:pathLst>
              <a:path h="1991360" w="1991360">
                <a:moveTo>
                  <a:pt x="0" y="0"/>
                </a:moveTo>
                <a:lnTo>
                  <a:pt x="1991360" y="0"/>
                </a:lnTo>
                <a:lnTo>
                  <a:pt x="199136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8545" y="2629580"/>
            <a:ext cx="1950720" cy="1950720"/>
          </a:xfrm>
          <a:custGeom>
            <a:avLst/>
            <a:gdLst/>
            <a:ahLst/>
            <a:cxnLst/>
            <a:rect r="r" b="b" t="t" l="l"/>
            <a:pathLst>
              <a:path h="1950720" w="1950720">
                <a:moveTo>
                  <a:pt x="0" y="0"/>
                </a:moveTo>
                <a:lnTo>
                  <a:pt x="1950720" y="0"/>
                </a:lnTo>
                <a:lnTo>
                  <a:pt x="1950720" y="1950720"/>
                </a:lnTo>
                <a:lnTo>
                  <a:pt x="0" y="19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6670" y="2609260"/>
            <a:ext cx="1991360" cy="1991360"/>
          </a:xfrm>
          <a:custGeom>
            <a:avLst/>
            <a:gdLst/>
            <a:ahLst/>
            <a:cxnLst/>
            <a:rect r="r" b="b" t="t" l="l"/>
            <a:pathLst>
              <a:path h="1991360" w="1991360">
                <a:moveTo>
                  <a:pt x="0" y="0"/>
                </a:moveTo>
                <a:lnTo>
                  <a:pt x="1991360" y="0"/>
                </a:lnTo>
                <a:lnTo>
                  <a:pt x="199136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0070" y="4875561"/>
            <a:ext cx="2496351" cy="1014610"/>
            <a:chOff x="0" y="0"/>
            <a:chExt cx="3328468" cy="13528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1920" y="-57150"/>
              <a:ext cx="3084628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60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TWITTER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0026"/>
              <a:ext cx="3328468" cy="88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47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Presentations are communication tools.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4175" y="4875561"/>
            <a:ext cx="2496351" cy="1014610"/>
            <a:chOff x="0" y="0"/>
            <a:chExt cx="3328468" cy="135281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21920" y="-57150"/>
              <a:ext cx="3084628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60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INSTAGRAM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70026"/>
              <a:ext cx="3328468" cy="88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47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Presentations are communication tools.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25729" y="4875561"/>
            <a:ext cx="2496351" cy="1014610"/>
            <a:chOff x="0" y="0"/>
            <a:chExt cx="3328468" cy="135281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21920" y="-57150"/>
              <a:ext cx="3084628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60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FACEBOOK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70026"/>
              <a:ext cx="3328468" cy="88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47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0341" y="314067"/>
            <a:ext cx="6998287" cy="136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6"/>
              </a:lnSpc>
            </a:pPr>
            <a:r>
              <a:rPr lang="en-US" sz="5276">
                <a:solidFill>
                  <a:srgbClr val="7B3911"/>
                </a:solidFill>
                <a:latin typeface="Anton"/>
                <a:ea typeface="Anton"/>
                <a:cs typeface="Anton"/>
                <a:sym typeface="Anton"/>
              </a:rPr>
              <a:t>CONTENT PERFORMANCE REPORT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60569" y="2013659"/>
            <a:ext cx="5308519" cy="29912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31520" y="1858536"/>
            <a:ext cx="3798115" cy="54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7B3911"/>
                </a:solidFill>
                <a:latin typeface="Celandine"/>
                <a:ea typeface="Celandine"/>
                <a:cs typeface="Celandine"/>
                <a:sym typeface="Celandine"/>
              </a:rPr>
              <a:t>Analyse product campaign performance from various platforms.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90110" y="4913452"/>
            <a:ext cx="2391980" cy="2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7B3911"/>
                </a:solidFill>
                <a:latin typeface="Apricots"/>
                <a:ea typeface="Apricots"/>
                <a:cs typeface="Apricots"/>
                <a:sym typeface="Apricots"/>
              </a:rPr>
              <a:t>Peak Engagement Times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3202" y="5278226"/>
            <a:ext cx="1609463" cy="93885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29768" y="6079158"/>
            <a:ext cx="1056332" cy="22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7B3911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Morning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56372" y="5278226"/>
            <a:ext cx="1609463" cy="9388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93520" y="6079158"/>
            <a:ext cx="1056332" cy="22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7B3911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Afternoon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80707" y="5278226"/>
            <a:ext cx="1609463" cy="93885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57273" y="6079158"/>
            <a:ext cx="1056332" cy="22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7B3911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Evening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34017" y="5278226"/>
            <a:ext cx="1609463" cy="93885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310582" y="6079158"/>
            <a:ext cx="1056332" cy="22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7B3911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Midnight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9111" y="2420056"/>
            <a:ext cx="3640240" cy="3529127"/>
          </a:xfrm>
          <a:prstGeom prst="rect">
            <a:avLst/>
          </a:prstGeom>
        </p:spPr>
      </p:pic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9911173" cy="2095031"/>
            <a:chOff x="0" y="0"/>
            <a:chExt cx="9679599" cy="2046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9599" cy="2046080"/>
            </a:xfrm>
            <a:custGeom>
              <a:avLst/>
              <a:gdLst/>
              <a:ahLst/>
              <a:cxnLst/>
              <a:rect r="r" b="b" t="t" l="l"/>
              <a:pathLst>
                <a:path h="2046080" w="9679599">
                  <a:moveTo>
                    <a:pt x="9679599" y="2046080"/>
                  </a:moveTo>
                  <a:lnTo>
                    <a:pt x="0" y="2046080"/>
                  </a:lnTo>
                  <a:cubicBezTo>
                    <a:pt x="0" y="916063"/>
                    <a:pt x="2166856" y="0"/>
                    <a:pt x="4839800" y="0"/>
                  </a:cubicBezTo>
                  <a:cubicBezTo>
                    <a:pt x="7512744" y="0"/>
                    <a:pt x="9679599" y="916063"/>
                    <a:pt x="9679599" y="204608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98342" y="254036"/>
            <a:ext cx="8114488" cy="82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517" spc="311">
                <a:solidFill>
                  <a:srgbClr val="004AAD"/>
                </a:solidFill>
                <a:latin typeface="TAN Grandeur"/>
                <a:ea typeface="TAN Grandeur"/>
                <a:cs typeface="TAN Grandeur"/>
                <a:sym typeface="TAN Grandeur"/>
              </a:rPr>
              <a:t>Email ad campaigns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369" y="2228785"/>
            <a:ext cx="8710863" cy="486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193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Why Choose Havmore?</a:t>
            </a:r>
          </a:p>
          <a:p>
            <a:pPr algn="ctr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 </a:t>
            </a: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~Creamy Goodness</a:t>
            </a:r>
          </a:p>
          <a:p>
            <a:pPr algn="ctr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~Exciting Flavors</a:t>
            </a:r>
          </a:p>
          <a:p>
            <a:pPr algn="ctr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        </a:t>
            </a: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~Available Everywhere</a:t>
            </a:r>
          </a:p>
          <a:p>
            <a:pPr algn="ctr">
              <a:lnSpc>
                <a:spcPts val="2700"/>
              </a:lnSpc>
            </a:pPr>
          </a:p>
          <a:p>
            <a:pPr algn="ctr">
              <a:lnSpc>
                <a:spcPts val="4500"/>
              </a:lnSpc>
            </a:pPr>
            <a:r>
              <a:rPr lang="en-US" sz="3000" spc="206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Special Offer Just for You</a:t>
            </a:r>
          </a:p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We’ve got an exclusive offer just for our email subscribers! Get 15% off your next purchase when you use the code HAV15 at checkout. Don’t miss out—this offer is only valid until [4 th October 2025].</a:t>
            </a:r>
          </a:p>
          <a:p>
            <a:pPr algn="ctr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Ready to treat yourself? Visit our website or stop by your local store today.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Stay Cool, The Havmore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720" y="217036"/>
            <a:ext cx="9043060" cy="1582016"/>
            <a:chOff x="0" y="0"/>
            <a:chExt cx="1682502" cy="294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2502" cy="294341"/>
            </a:xfrm>
            <a:custGeom>
              <a:avLst/>
              <a:gdLst/>
              <a:ahLst/>
              <a:cxnLst/>
              <a:rect r="r" b="b" t="t" l="l"/>
              <a:pathLst>
                <a:path h="294341" w="1682502">
                  <a:moveTo>
                    <a:pt x="0" y="0"/>
                  </a:moveTo>
                  <a:lnTo>
                    <a:pt x="1682502" y="0"/>
                  </a:lnTo>
                  <a:lnTo>
                    <a:pt x="1682502" y="294341"/>
                  </a:lnTo>
                  <a:lnTo>
                    <a:pt x="0" y="294341"/>
                  </a:lnTo>
                  <a:close/>
                </a:path>
              </a:pathLst>
            </a:custGeom>
            <a:solidFill>
              <a:srgbClr val="7D727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62027" y="4299628"/>
            <a:ext cx="3391573" cy="3268776"/>
            <a:chOff x="0" y="0"/>
            <a:chExt cx="5436870" cy="52400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431" y="546593"/>
              <a:ext cx="4499279" cy="4146834"/>
            </a:xfrm>
            <a:custGeom>
              <a:avLst/>
              <a:gdLst/>
              <a:ahLst/>
              <a:cxnLst/>
              <a:rect r="r" b="b" t="t" l="l"/>
              <a:pathLst>
                <a:path h="4146834" w="4499279">
                  <a:moveTo>
                    <a:pt x="2249639" y="3317"/>
                  </a:moveTo>
                  <a:cubicBezTo>
                    <a:pt x="1481463" y="0"/>
                    <a:pt x="770166" y="393831"/>
                    <a:pt x="385083" y="1035685"/>
                  </a:cubicBezTo>
                  <a:cubicBezTo>
                    <a:pt x="0" y="1677539"/>
                    <a:pt x="0" y="2469295"/>
                    <a:pt x="385083" y="3111148"/>
                  </a:cubicBezTo>
                  <a:cubicBezTo>
                    <a:pt x="770166" y="3753002"/>
                    <a:pt x="1481463" y="4146834"/>
                    <a:pt x="2249639" y="4143517"/>
                  </a:cubicBezTo>
                  <a:cubicBezTo>
                    <a:pt x="3017815" y="4146834"/>
                    <a:pt x="3729113" y="3753002"/>
                    <a:pt x="4114195" y="3111148"/>
                  </a:cubicBezTo>
                  <a:cubicBezTo>
                    <a:pt x="4499279" y="2469295"/>
                    <a:pt x="4499279" y="1677539"/>
                    <a:pt x="4114195" y="1035685"/>
                  </a:cubicBezTo>
                  <a:cubicBezTo>
                    <a:pt x="3729113" y="393831"/>
                    <a:pt x="3017815" y="0"/>
                    <a:pt x="2249639" y="3317"/>
                  </a:cubicBezTo>
                  <a:close/>
                </a:path>
              </a:pathLst>
            </a:custGeom>
            <a:blipFill>
              <a:blip r:embed="rId2"/>
              <a:stretch>
                <a:fillRect l="223" t="-69034" r="223" b="-6109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36870" cy="5240020"/>
            </a:xfrm>
            <a:custGeom>
              <a:avLst/>
              <a:gdLst/>
              <a:ahLst/>
              <a:cxnLst/>
              <a:rect r="r" b="b" t="t" l="l"/>
              <a:pathLst>
                <a:path h="5240020" w="5436870">
                  <a:moveTo>
                    <a:pt x="0" y="0"/>
                  </a:moveTo>
                  <a:lnTo>
                    <a:pt x="5436870" y="0"/>
                  </a:lnTo>
                  <a:lnTo>
                    <a:pt x="5436870" y="5240020"/>
                  </a:lnTo>
                  <a:lnTo>
                    <a:pt x="0" y="5240020"/>
                  </a:lnTo>
                  <a:close/>
                </a:path>
              </a:pathLst>
            </a:custGeom>
            <a:blipFill>
              <a:blip r:embed="rId3"/>
              <a:stretch>
                <a:fillRect l="0" t="-19" r="0" b="-1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07146" y="5475796"/>
            <a:ext cx="6325776" cy="1573258"/>
            <a:chOff x="0" y="0"/>
            <a:chExt cx="8960309" cy="22284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60309" cy="2228482"/>
            </a:xfrm>
            <a:custGeom>
              <a:avLst/>
              <a:gdLst/>
              <a:ahLst/>
              <a:cxnLst/>
              <a:rect r="r" b="b" t="t" l="l"/>
              <a:pathLst>
                <a:path h="2228482" w="8960309">
                  <a:moveTo>
                    <a:pt x="0" y="0"/>
                  </a:moveTo>
                  <a:lnTo>
                    <a:pt x="8960309" y="0"/>
                  </a:lnTo>
                  <a:lnTo>
                    <a:pt x="8960309" y="2228482"/>
                  </a:lnTo>
                  <a:lnTo>
                    <a:pt x="0" y="2228482"/>
                  </a:lnTo>
                  <a:close/>
                </a:path>
              </a:pathLst>
            </a:custGeom>
            <a:blipFill>
              <a:blip r:embed="rId4"/>
              <a:stretch>
                <a:fillRect l="0" t="-414195" r="0" b="-37931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5720" y="2200716"/>
            <a:ext cx="6678737" cy="74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169" spc="287">
                <a:solidFill>
                  <a:srgbClr val="000000"/>
                </a:solidFill>
                <a:latin typeface="TAN Grandeur"/>
                <a:ea typeface="TAN Grandeur"/>
                <a:cs typeface="TAN Grandeur"/>
                <a:sym typeface="TAN Grandeur"/>
              </a:rPr>
              <a:t>Team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9413" y="3250452"/>
            <a:ext cx="4241242" cy="203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150" spc="14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U.Deepika</a:t>
            </a:r>
          </a:p>
          <a:p>
            <a:pPr algn="l">
              <a:lnSpc>
                <a:spcPts val="3226"/>
              </a:lnSpc>
            </a:pPr>
            <a:r>
              <a:rPr lang="en-US" sz="2150" spc="14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U.Vimala</a:t>
            </a:r>
          </a:p>
          <a:p>
            <a:pPr algn="l">
              <a:lnSpc>
                <a:spcPts val="3226"/>
              </a:lnSpc>
            </a:pPr>
            <a:r>
              <a:rPr lang="en-US" sz="2150" spc="14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S.V.Sowmya</a:t>
            </a:r>
          </a:p>
          <a:p>
            <a:pPr algn="l">
              <a:lnSpc>
                <a:spcPts val="3226"/>
              </a:lnSpc>
            </a:pPr>
            <a:r>
              <a:rPr lang="en-US" sz="2150" spc="14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T.Pratiksha</a:t>
            </a:r>
          </a:p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150" spc="14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V.Ankitha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453" y="444839"/>
            <a:ext cx="6402884" cy="9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8"/>
              </a:lnSpc>
              <a:spcBef>
                <a:spcPct val="0"/>
              </a:spcBef>
            </a:pPr>
            <a:r>
              <a:rPr lang="en-US" sz="5392" spc="372">
                <a:solidFill>
                  <a:srgbClr val="000000"/>
                </a:solidFill>
                <a:latin typeface="TAN Grandeur"/>
                <a:ea typeface="TAN Grandeur"/>
                <a:cs typeface="TAN Grandeur"/>
                <a:sym typeface="TAN Grandeur"/>
              </a:rPr>
              <a:t>Presented by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0853" y="1463040"/>
            <a:ext cx="4847309" cy="4829132"/>
          </a:xfrm>
          <a:custGeom>
            <a:avLst/>
            <a:gdLst/>
            <a:ahLst/>
            <a:cxnLst/>
            <a:rect r="r" b="b" t="t" l="l"/>
            <a:pathLst>
              <a:path h="4829132" w="4847309">
                <a:moveTo>
                  <a:pt x="0" y="0"/>
                </a:moveTo>
                <a:lnTo>
                  <a:pt x="4847309" y="0"/>
                </a:lnTo>
                <a:lnTo>
                  <a:pt x="4847309" y="4829132"/>
                </a:lnTo>
                <a:lnTo>
                  <a:pt x="0" y="4829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316" y="915972"/>
            <a:ext cx="5974980" cy="597498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8A8A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4525806" y="2657851"/>
            <a:ext cx="1718912" cy="109696"/>
          </a:xfrm>
          <a:prstGeom prst="rect">
            <a:avLst/>
          </a:prstGeom>
          <a:solidFill>
            <a:srgbClr val="FFF6EE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086436" y="4674729"/>
            <a:ext cx="3108892" cy="31088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8858" r="0" b="-3885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95745" y="537982"/>
            <a:ext cx="5652371" cy="2119869"/>
            <a:chOff x="0" y="0"/>
            <a:chExt cx="7536494" cy="28264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7499492" cy="1566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4"/>
                </a:lnSpc>
              </a:pPr>
              <a:r>
                <a:rPr lang="en-US" sz="6789">
                  <a:solidFill>
                    <a:srgbClr val="513A45"/>
                  </a:solidFill>
                  <a:latin typeface="TAN Grandeur"/>
                  <a:ea typeface="TAN Grandeur"/>
                  <a:cs typeface="TAN Grandeur"/>
                  <a:sym typeface="TAN Grandeur"/>
                </a:rPr>
                <a:t>Havmor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01038"/>
              <a:ext cx="7536494" cy="1225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2"/>
                </a:lnSpc>
              </a:pPr>
              <a:r>
                <a:rPr lang="en-US" sz="3247" spc="227">
                  <a:solidFill>
                    <a:srgbClr val="000000"/>
                  </a:solidFill>
                  <a:latin typeface="Sego"/>
                  <a:ea typeface="Sego"/>
                  <a:cs typeface="Sego"/>
                  <a:sym typeface="Sego"/>
                </a:rPr>
                <a:t>RESEARCH BRAND IDENTITY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3726" y="2933257"/>
            <a:ext cx="5176408" cy="232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1. Heritage and Trust</a:t>
            </a:r>
          </a:p>
          <a:p>
            <a:pPr algn="l">
              <a:lnSpc>
                <a:spcPts val="3096"/>
              </a:lnSpc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2. Quality and Purity </a:t>
            </a:r>
          </a:p>
          <a:p>
            <a:pPr algn="l">
              <a:lnSpc>
                <a:spcPts val="3096"/>
              </a:lnSpc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3. Variety and innovation </a:t>
            </a:r>
          </a:p>
          <a:p>
            <a:pPr algn="l">
              <a:lnSpc>
                <a:spcPts val="3096"/>
              </a:lnSpc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4. Family friendly with fun </a:t>
            </a:r>
          </a:p>
          <a:p>
            <a:pPr algn="l">
              <a:lnSpc>
                <a:spcPts val="3096"/>
              </a:lnSpc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5. Affordability with Premium appeal 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064" spc="14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6. Tagline and messaging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23646" y="434358"/>
            <a:ext cx="3398434" cy="339842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85300" y="4452765"/>
            <a:ext cx="2965645" cy="2424618"/>
            <a:chOff x="0" y="0"/>
            <a:chExt cx="3954193" cy="323282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531070" y="-19050"/>
              <a:ext cx="3423123" cy="943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60"/>
                </a:lnSpc>
              </a:pPr>
              <a:r>
                <a:rPr lang="en-US" sz="2200" spc="198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TO EXPECT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88709"/>
              <a:ext cx="3954193" cy="224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spc="124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ice creams</a:t>
              </a:r>
            </a:p>
            <a:p>
              <a:pPr algn="r">
                <a:lnSpc>
                  <a:spcPts val="2700"/>
                </a:lnSpc>
              </a:pPr>
              <a:r>
                <a:rPr lang="en-US" sz="1800" spc="124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kulfies</a:t>
              </a:r>
            </a:p>
            <a:p>
              <a:pPr algn="r">
                <a:lnSpc>
                  <a:spcPts val="2700"/>
                </a:lnSpc>
              </a:pPr>
              <a:r>
                <a:rPr lang="en-US" sz="1800" spc="124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milkshakes</a:t>
              </a:r>
            </a:p>
            <a:p>
              <a:pPr algn="r">
                <a:lnSpc>
                  <a:spcPts val="2700"/>
                </a:lnSpc>
              </a:pPr>
              <a:r>
                <a:rPr lang="en-US" sz="1800" spc="124">
                  <a:solidFill>
                    <a:srgbClr val="AB8A8A"/>
                  </a:solidFill>
                  <a:latin typeface="Sego"/>
                  <a:ea typeface="Sego"/>
                  <a:cs typeface="Sego"/>
                  <a:sym typeface="Sego"/>
                </a:rPr>
                <a:t>ice cream cakes</a:t>
              </a:r>
            </a:p>
            <a:p>
              <a:pPr algn="r">
                <a:lnSpc>
                  <a:spcPts val="27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715772" y="22895"/>
            <a:ext cx="8948004" cy="70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3900" spc="269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Competitor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840095"/>
            <a:ext cx="5008122" cy="134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779" spc="122">
                <a:solidFill>
                  <a:srgbClr val="E8BFBF"/>
                </a:solidFill>
                <a:latin typeface="Sego"/>
                <a:ea typeface="Sego"/>
                <a:cs typeface="Sego"/>
                <a:sym typeface="Sego"/>
              </a:rPr>
              <a:t>Havmor is known for its quality product and innovative flavours.Havmor is a popular ice cream brand in India known for its wide variety of flavours since 1944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2038" y="3453800"/>
            <a:ext cx="9525" cy="3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8705" y="2500902"/>
            <a:ext cx="4191704" cy="195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1"/>
              </a:lnSpc>
            </a:pPr>
            <a:r>
              <a:rPr lang="en-US" sz="3140" spc="216">
                <a:solidFill>
                  <a:srgbClr val="AB8A8A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competitors </a:t>
            </a:r>
          </a:p>
          <a:p>
            <a:pPr algn="just">
              <a:lnSpc>
                <a:spcPts val="2700"/>
              </a:lnSpc>
            </a:pPr>
            <a:r>
              <a:rPr lang="en-US" sz="1800" spc="124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 1. Amul icecreams   </a:t>
            </a:r>
          </a:p>
          <a:p>
            <a:pPr algn="just">
              <a:lnSpc>
                <a:spcPts val="2700"/>
              </a:lnSpc>
            </a:pPr>
            <a:r>
              <a:rPr lang="en-US" sz="1800" spc="124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 2. Vadilal</a:t>
            </a:r>
          </a:p>
          <a:p>
            <a:pPr algn="just">
              <a:lnSpc>
                <a:spcPts val="2700"/>
              </a:lnSpc>
            </a:pPr>
            <a:r>
              <a:rPr lang="en-US" sz="1800" spc="124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 3. Kwality walls</a:t>
            </a:r>
          </a:p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 4. Cream bell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468" y="4816092"/>
            <a:ext cx="5729306" cy="16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1"/>
              </a:lnSpc>
            </a:pPr>
            <a:r>
              <a:rPr lang="en-US" sz="3134" spc="216">
                <a:solidFill>
                  <a:srgbClr val="AB8A8A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positioning</a:t>
            </a:r>
          </a:p>
          <a:p>
            <a:pPr algn="ctr">
              <a:lnSpc>
                <a:spcPts val="2694"/>
              </a:lnSpc>
            </a:pPr>
            <a:r>
              <a:rPr lang="en-US" sz="1796" spc="123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local competitors-  Amul, </a:t>
            </a:r>
            <a:r>
              <a:rPr lang="en-US" sz="1796" spc="123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vadilal</a:t>
            </a:r>
          </a:p>
          <a:p>
            <a:pPr algn="l">
              <a:lnSpc>
                <a:spcPts val="2694"/>
              </a:lnSpc>
            </a:pPr>
            <a:r>
              <a:rPr lang="en-US" sz="1796" spc="123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</a:t>
            </a:r>
            <a:r>
              <a:rPr lang="en-US" sz="1796" spc="123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International compititors- Baskin Robbins,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1796" spc="123">
                <a:solidFill>
                  <a:srgbClr val="AB8A8A"/>
                </a:solidFill>
                <a:latin typeface="Sego"/>
                <a:ea typeface="Sego"/>
                <a:cs typeface="Sego"/>
                <a:sym typeface="Sego"/>
              </a:rPr>
              <a:t>              Haagen Dazs 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8A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861" y="731520"/>
            <a:ext cx="4123172" cy="1577534"/>
            <a:chOff x="0" y="0"/>
            <a:chExt cx="5497562" cy="21033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497562" cy="173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11"/>
                </a:lnSpc>
              </a:pPr>
              <a:r>
                <a:rPr lang="en-US" sz="4259" spc="127">
                  <a:solidFill>
                    <a:srgbClr val="FFF6EE"/>
                  </a:solidFill>
                  <a:latin typeface="Celandine"/>
                  <a:ea typeface="Celandine"/>
                  <a:cs typeface="Celandine"/>
                  <a:sym typeface="Celandine"/>
                </a:rPr>
                <a:t>Buyer's personas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1974796"/>
              <a:ext cx="1423366" cy="128583"/>
            </a:xfrm>
            <a:prstGeom prst="rect">
              <a:avLst/>
            </a:prstGeom>
            <a:solidFill>
              <a:srgbClr val="FFF6E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76800" y="254407"/>
            <a:ext cx="6318064" cy="63180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909" t="0" r="-1690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7195" y="3034885"/>
            <a:ext cx="4901066" cy="333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1. Family-Focused Mom (Priya, 35)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Motivation: Quality and trust for family.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Behavior: Budget-conscious, shops at local supermarkets.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2. Young Urban Professional (Rohan, 28)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Motivation: Premium indulgence, convenience.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Behavior: Shops online, influenced by social media.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3. College Student (Anjali, 20)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Motivation: Affordable, trendy options.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Behavior: Impulse buys, follows social media trends.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4. Health-Conscious Consumer (Rajiv, 40)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Motivation: Healthy, guilt-free treats.</a:t>
            </a:r>
          </a:p>
          <a:p>
            <a:pPr algn="l">
              <a:lnSpc>
                <a:spcPts val="1916"/>
              </a:lnSpc>
            </a:pPr>
            <a:r>
              <a:rPr lang="en-US" sz="1277" spc="88">
                <a:solidFill>
                  <a:srgbClr val="000000"/>
                </a:solidFill>
                <a:latin typeface="Sego"/>
                <a:ea typeface="Sego"/>
                <a:cs typeface="Sego"/>
                <a:sym typeface="Sego"/>
              </a:rPr>
              <a:t>   - Behavior: Shops at premium stores, reads labels carefully.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65376"/>
            <a:ext cx="9753600" cy="3730752"/>
            <a:chOff x="0" y="0"/>
            <a:chExt cx="212496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4967" cy="812800"/>
            </a:xfrm>
            <a:custGeom>
              <a:avLst/>
              <a:gdLst/>
              <a:ahLst/>
              <a:cxnLst/>
              <a:rect r="r" b="b" t="t" l="l"/>
              <a:pathLst>
                <a:path h="812800" w="2124967">
                  <a:moveTo>
                    <a:pt x="0" y="0"/>
                  </a:moveTo>
                  <a:lnTo>
                    <a:pt x="2124967" y="0"/>
                  </a:lnTo>
                  <a:lnTo>
                    <a:pt x="2124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1737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484529" y="12712"/>
            <a:ext cx="8123398" cy="166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4"/>
              </a:lnSpc>
              <a:spcBef>
                <a:spcPct val="0"/>
              </a:spcBef>
            </a:pPr>
            <a:r>
              <a:rPr lang="en-US" sz="9149" spc="631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SEO audit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100" y="3583887"/>
            <a:ext cx="2430713" cy="13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Site speed</a:t>
            </a:r>
          </a:p>
          <a:p>
            <a:pPr algn="just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Mobile friendliness </a:t>
            </a:r>
          </a:p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Crawl errors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86" y="2128677"/>
            <a:ext cx="9444628" cy="101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SEO audit for Havmor, a popular ice cream brand, involves evaluating various aspects of their website to ensure optimal performance in search engine rankings. Here’s a basic outline of what to look for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2814" y="5517624"/>
            <a:ext cx="2491033" cy="172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Header Tags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Content Quality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Image Optimization.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70768" y="3496327"/>
            <a:ext cx="6017877" cy="34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Backlink Profile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Social Media Presence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 Experience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Navigation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Engagement Metrics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Local Citations 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Benchmarking</a:t>
            </a:r>
          </a:p>
          <a:p>
            <a:pPr algn="l">
              <a:lnSpc>
                <a:spcPts val="2700"/>
              </a:lnSpc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Google Analytics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800" spc="1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Conversion 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486" y="3609480"/>
            <a:ext cx="1897121" cy="37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sz="2110" spc="145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Technical SEO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5767" y="5410502"/>
            <a:ext cx="2491033" cy="40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193" spc="151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On page SEO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4968" y="3433612"/>
            <a:ext cx="1822915" cy="39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183" spc="150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Off page SEO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48623" y="1405740"/>
            <a:ext cx="1731800" cy="173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66541" y="1405740"/>
            <a:ext cx="1731800" cy="173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48623" y="3728197"/>
            <a:ext cx="1731800" cy="173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66541" y="3728197"/>
            <a:ext cx="1731800" cy="1731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76800" y="3217321"/>
            <a:ext cx="2075448" cy="2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578" spc="31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Site Speed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1222" y="3217321"/>
            <a:ext cx="2742438" cy="2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578" spc="31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Mobile Friendliness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6800" y="5539777"/>
            <a:ext cx="2075448" cy="2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578" spc="31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Crawlability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0157" y="5539777"/>
            <a:ext cx="2584569" cy="2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578" spc="31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Structured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9435" y="2246283"/>
            <a:ext cx="870177" cy="2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02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90%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7353" y="2246283"/>
            <a:ext cx="870177" cy="2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02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85%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9435" y="4451295"/>
            <a:ext cx="870177" cy="2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02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80%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7353" y="4451295"/>
            <a:ext cx="870177" cy="2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02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75%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389" y="2646081"/>
            <a:ext cx="5066046" cy="79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5592">
                <a:solidFill>
                  <a:srgbClr val="D0CED0"/>
                </a:solidFill>
                <a:latin typeface="Celandine"/>
                <a:ea typeface="Celandine"/>
                <a:cs typeface="Celandine"/>
                <a:sym typeface="Celandine"/>
              </a:rPr>
              <a:t> SEO audit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3389" y="5492152"/>
            <a:ext cx="4123270" cy="118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 spc="33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Conducted a thorough review of technical aspects such as site speed, mobile-friendliness, and crawlability to enhance search engine performance.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248" y="947402"/>
            <a:ext cx="4803552" cy="104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5798">
                <a:solidFill>
                  <a:srgbClr val="545454"/>
                </a:solidFill>
                <a:latin typeface="TAN Grandeur"/>
                <a:ea typeface="TAN Grandeur"/>
                <a:cs typeface="TAN Grandeur"/>
                <a:sym typeface="TAN Grandeur"/>
              </a:rPr>
              <a:t>Havmor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513A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660" y="2855128"/>
            <a:ext cx="4362532" cy="1693485"/>
            <a:chOff x="0" y="0"/>
            <a:chExt cx="1701236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1236" cy="660400"/>
            </a:xfrm>
            <a:custGeom>
              <a:avLst/>
              <a:gdLst/>
              <a:ahLst/>
              <a:cxnLst/>
              <a:rect r="r" b="b" t="t" l="l"/>
              <a:pathLst>
                <a:path h="660400" w="1701236">
                  <a:moveTo>
                    <a:pt x="15767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6776" y="0"/>
                  </a:lnTo>
                  <a:cubicBezTo>
                    <a:pt x="1645356" y="0"/>
                    <a:pt x="1701236" y="55880"/>
                    <a:pt x="1701236" y="124460"/>
                  </a:cubicBezTo>
                  <a:lnTo>
                    <a:pt x="1701236" y="535940"/>
                  </a:lnTo>
                  <a:cubicBezTo>
                    <a:pt x="1701236" y="604520"/>
                    <a:pt x="1645356" y="660400"/>
                    <a:pt x="1576776" y="660400"/>
                  </a:cubicBezTo>
                  <a:close/>
                </a:path>
              </a:pathLst>
            </a:custGeom>
            <a:solidFill>
              <a:srgbClr val="32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90408" y="2810858"/>
            <a:ext cx="4362532" cy="1693485"/>
            <a:chOff x="0" y="0"/>
            <a:chExt cx="1701236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1236" cy="660400"/>
            </a:xfrm>
            <a:custGeom>
              <a:avLst/>
              <a:gdLst/>
              <a:ahLst/>
              <a:cxnLst/>
              <a:rect r="r" b="b" t="t" l="l"/>
              <a:pathLst>
                <a:path h="660400" w="1701236">
                  <a:moveTo>
                    <a:pt x="15767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6776" y="0"/>
                  </a:lnTo>
                  <a:cubicBezTo>
                    <a:pt x="1645356" y="0"/>
                    <a:pt x="1701236" y="55880"/>
                    <a:pt x="1701236" y="124460"/>
                  </a:cubicBezTo>
                  <a:lnTo>
                    <a:pt x="1701236" y="535940"/>
                  </a:lnTo>
                  <a:cubicBezTo>
                    <a:pt x="1701236" y="604520"/>
                    <a:pt x="1645356" y="660400"/>
                    <a:pt x="1576776" y="660400"/>
                  </a:cubicBezTo>
                  <a:close/>
                </a:path>
              </a:pathLst>
            </a:custGeom>
            <a:solidFill>
              <a:srgbClr val="352E2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90408" y="4890195"/>
            <a:ext cx="4362532" cy="1693485"/>
            <a:chOff x="0" y="0"/>
            <a:chExt cx="1701236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1236" cy="660400"/>
            </a:xfrm>
            <a:custGeom>
              <a:avLst/>
              <a:gdLst/>
              <a:ahLst/>
              <a:cxnLst/>
              <a:rect r="r" b="b" t="t" l="l"/>
              <a:pathLst>
                <a:path h="660400" w="1701236">
                  <a:moveTo>
                    <a:pt x="15767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6776" y="0"/>
                  </a:lnTo>
                  <a:cubicBezTo>
                    <a:pt x="1645356" y="0"/>
                    <a:pt x="1701236" y="55880"/>
                    <a:pt x="1701236" y="124460"/>
                  </a:cubicBezTo>
                  <a:lnTo>
                    <a:pt x="1701236" y="535940"/>
                  </a:lnTo>
                  <a:cubicBezTo>
                    <a:pt x="1701236" y="604520"/>
                    <a:pt x="1645356" y="660400"/>
                    <a:pt x="1576776" y="660400"/>
                  </a:cubicBezTo>
                  <a:close/>
                </a:path>
              </a:pathLst>
            </a:custGeom>
            <a:solidFill>
              <a:srgbClr val="342D2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4268" y="4890195"/>
            <a:ext cx="4362532" cy="1693485"/>
            <a:chOff x="0" y="0"/>
            <a:chExt cx="1701236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1236" cy="660400"/>
            </a:xfrm>
            <a:custGeom>
              <a:avLst/>
              <a:gdLst/>
              <a:ahLst/>
              <a:cxnLst/>
              <a:rect r="r" b="b" t="t" l="l"/>
              <a:pathLst>
                <a:path h="660400" w="1701236">
                  <a:moveTo>
                    <a:pt x="15767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6776" y="0"/>
                  </a:lnTo>
                  <a:cubicBezTo>
                    <a:pt x="1645356" y="0"/>
                    <a:pt x="1701236" y="55880"/>
                    <a:pt x="1701236" y="124460"/>
                  </a:cubicBezTo>
                  <a:lnTo>
                    <a:pt x="1701236" y="535940"/>
                  </a:lnTo>
                  <a:cubicBezTo>
                    <a:pt x="1701236" y="604520"/>
                    <a:pt x="1645356" y="660400"/>
                    <a:pt x="1576776" y="660400"/>
                  </a:cubicBezTo>
                  <a:close/>
                </a:path>
              </a:pathLst>
            </a:custGeom>
            <a:solidFill>
              <a:srgbClr val="332B2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56849" y="-442329"/>
            <a:ext cx="10078311" cy="884657"/>
            <a:chOff x="0" y="0"/>
            <a:chExt cx="1803946" cy="158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3946" cy="158347"/>
            </a:xfrm>
            <a:custGeom>
              <a:avLst/>
              <a:gdLst/>
              <a:ahLst/>
              <a:cxnLst/>
              <a:rect r="r" b="b" t="t" l="l"/>
              <a:pathLst>
                <a:path h="158347" w="1803946">
                  <a:moveTo>
                    <a:pt x="0" y="0"/>
                  </a:moveTo>
                  <a:lnTo>
                    <a:pt x="1803946" y="0"/>
                  </a:lnTo>
                  <a:lnTo>
                    <a:pt x="1803946" y="158347"/>
                  </a:lnTo>
                  <a:lnTo>
                    <a:pt x="0" y="158347"/>
                  </a:lnTo>
                  <a:close/>
                </a:path>
              </a:pathLst>
            </a:custGeom>
            <a:solidFill>
              <a:srgbClr val="54545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41967" y="3475618"/>
            <a:ext cx="3679919" cy="687763"/>
            <a:chOff x="0" y="0"/>
            <a:chExt cx="4906559" cy="9170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4906559" cy="615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8"/>
                </a:lnSpc>
              </a:pPr>
              <a:r>
                <a:rPr lang="en-US" sz="2749" spc="357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ICECREAM CAKE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0851"/>
              <a:ext cx="4906559" cy="286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63192" y="3478620"/>
            <a:ext cx="4882379" cy="684761"/>
            <a:chOff x="0" y="0"/>
            <a:chExt cx="6509839" cy="91301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6509839" cy="612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1"/>
                </a:lnSpc>
              </a:pPr>
              <a:r>
                <a:rPr lang="en-US" sz="2737" spc="355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ICECREAM BRANDS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27932"/>
              <a:ext cx="6509839" cy="28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421886" y="5517729"/>
            <a:ext cx="5499576" cy="633216"/>
            <a:chOff x="0" y="0"/>
            <a:chExt cx="7332767" cy="84428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7332767" cy="561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3"/>
                </a:lnSpc>
              </a:pPr>
              <a:r>
                <a:rPr lang="en-US" sz="2531" spc="329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ICECREAM FLAVOURS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77796"/>
              <a:ext cx="7332767" cy="266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56849" y="5510638"/>
            <a:ext cx="5704766" cy="647398"/>
            <a:chOff x="0" y="0"/>
            <a:chExt cx="7606355" cy="86319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7606355" cy="58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2"/>
                </a:lnSpc>
              </a:pPr>
              <a:r>
                <a:rPr lang="en-US" sz="2587" spc="336">
                  <a:solidFill>
                    <a:srgbClr val="AB8A8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ICECREAM PARLOUR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82065"/>
              <a:ext cx="7606355" cy="281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-565192" y="745796"/>
            <a:ext cx="11111199" cy="134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7801" spc="234">
                <a:solidFill>
                  <a:srgbClr val="FFF6EE"/>
                </a:solidFill>
                <a:latin typeface="Celandine"/>
                <a:ea typeface="Celandine"/>
                <a:cs typeface="Celandine"/>
                <a:sym typeface="Celandine"/>
              </a:rPr>
              <a:t>Keyword research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C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152" y="413997"/>
            <a:ext cx="3487604" cy="198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4705">
                <a:solidFill>
                  <a:srgbClr val="513A45"/>
                </a:solidFill>
                <a:latin typeface="Celandine"/>
                <a:ea typeface="Celandine"/>
                <a:cs typeface="Celandine"/>
                <a:sym typeface="Celandine"/>
              </a:rPr>
              <a:t>Keyword Performance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792" y="5732006"/>
            <a:ext cx="4011756" cy="116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7"/>
              </a:lnSpc>
              <a:spcBef>
                <a:spcPct val="0"/>
              </a:spcBef>
            </a:pPr>
            <a:r>
              <a:rPr lang="en-US" sz="1655" spc="33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Evaluating the effectiveness of selected keywords in driving organic traffic and ranking on search engine results pages (SERPs).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3764" y="2355977"/>
            <a:ext cx="910254" cy="1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"/>
              </a:lnSpc>
              <a:spcBef>
                <a:spcPct val="0"/>
              </a:spcBef>
            </a:pPr>
            <a:r>
              <a:rPr lang="en-US" sz="1127">
                <a:solidFill>
                  <a:srgbClr val="1C3720"/>
                </a:solidFill>
                <a:latin typeface="Neue Montreal"/>
                <a:ea typeface="Neue Montreal"/>
                <a:cs typeface="Neue Montreal"/>
                <a:sym typeface="Neue Montreal"/>
              </a:rPr>
              <a:t>shakes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2049" y="2355977"/>
            <a:ext cx="910254" cy="1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"/>
              </a:lnSpc>
              <a:spcBef>
                <a:spcPct val="0"/>
              </a:spcBef>
            </a:pPr>
            <a:r>
              <a:rPr lang="en-US" sz="1127">
                <a:solidFill>
                  <a:srgbClr val="1C3720"/>
                </a:solidFill>
                <a:latin typeface="Neue Montreal"/>
                <a:ea typeface="Neue Montreal"/>
                <a:cs typeface="Neue Montreal"/>
                <a:sym typeface="Neue Montreal"/>
              </a:rPr>
              <a:t>cakes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5480" y="2355977"/>
            <a:ext cx="910254" cy="1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"/>
              </a:lnSpc>
              <a:spcBef>
                <a:spcPct val="0"/>
              </a:spcBef>
            </a:pPr>
            <a:r>
              <a:rPr lang="en-US" sz="1127">
                <a:solidFill>
                  <a:srgbClr val="1C3720"/>
                </a:solidFill>
                <a:latin typeface="Neue Montreal"/>
                <a:ea typeface="Neue Montreal"/>
                <a:cs typeface="Neue Montreal"/>
                <a:sym typeface="Neue Montreal"/>
              </a:rPr>
              <a:t>kulfies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7195" y="2355977"/>
            <a:ext cx="910254" cy="1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"/>
              </a:lnSpc>
              <a:spcBef>
                <a:spcPct val="0"/>
              </a:spcBef>
            </a:pPr>
            <a:r>
              <a:rPr lang="en-US" sz="1127">
                <a:solidFill>
                  <a:srgbClr val="1C3720"/>
                </a:solidFill>
                <a:latin typeface="Neue Montreal"/>
                <a:ea typeface="Neue Montreal"/>
                <a:cs typeface="Neue Montreal"/>
                <a:sym typeface="Neue Montreal"/>
              </a:rPr>
              <a:t>ice creams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5548" y="1928340"/>
            <a:ext cx="783254" cy="45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3140">
                <a:solidFill>
                  <a:srgbClr val="1C37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12.5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69655" y="1928340"/>
            <a:ext cx="783254" cy="45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3140">
                <a:solidFill>
                  <a:srgbClr val="1C37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8979" y="1928340"/>
            <a:ext cx="783254" cy="45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3140">
                <a:solidFill>
                  <a:srgbClr val="1C37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9669" y="1961784"/>
            <a:ext cx="783254" cy="43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3060">
                <a:solidFill>
                  <a:srgbClr val="1C37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37.5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65633" y="2258613"/>
            <a:ext cx="6012889" cy="4012567"/>
          </a:xfrm>
          <a:prstGeom prst="rect">
            <a:avLst/>
          </a:prstGeom>
        </p:spPr>
      </p:pic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DAGNquBsyo8</dc:identifier>
  <dcterms:modified xsi:type="dcterms:W3CDTF">2011-08-01T06:04:30Z</dcterms:modified>
  <cp:revision>1</cp:revision>
  <dc:title>Copy of Cream Employee Orientation Presentation</dc:title>
</cp:coreProperties>
</file>